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Oswald Light"/>
      <p:regular r:id="rId20"/>
      <p:bold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Light-regular.fntdata"/><Relationship Id="rId11" Type="http://schemas.openxmlformats.org/officeDocument/2006/relationships/slide" Target="slides/slide6.xml"/><Relationship Id="rId22" Type="http://schemas.openxmlformats.org/officeDocument/2006/relationships/font" Target="fonts/Oswald-regular.fntdata"/><Relationship Id="rId10" Type="http://schemas.openxmlformats.org/officeDocument/2006/relationships/slide" Target="slides/slide5.xml"/><Relationship Id="rId21" Type="http://schemas.openxmlformats.org/officeDocument/2006/relationships/font" Target="fonts/OswaldLight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swa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0e9931a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g2c10e9931a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c10e9931a3_0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c10e9931a3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c10e9931a3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c10e9931a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c10e9931a3_0_1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5" name="Google Shape;85;g2c10e9931a3_0_1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c10e9931a3_0_1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6" name="Google Shape;96;g2c10e9931a3_0_1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c10e9931a3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c10e9931a3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c10e9931a3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c10e9931a3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10e9931a3_0_3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9" name="Google Shape;129;g2c10e9931a3_0_3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c10e9931a3_0_4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2c10e9931a3_0_4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g2c10e9931a3_0_4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c10e9931a3_0_5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c10e9931a3_0_5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2c10e9931a3_0_5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/>
          <p:cNvPicPr preferRelativeResize="0"/>
          <p:nvPr/>
        </p:nvPicPr>
        <p:blipFill rotWithShape="1">
          <a:blip r:embed="rId3">
            <a:alphaModFix/>
          </a:blip>
          <a:srcRect b="3514" l="0" r="0" t="3514"/>
          <a:stretch/>
        </p:blipFill>
        <p:spPr>
          <a:xfrm>
            <a:off x="1" y="0"/>
            <a:ext cx="8294175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5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flipH="1" rot="5400000">
            <a:off x="1571001" y="-1586099"/>
            <a:ext cx="5135949" cy="8308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-5400000">
            <a:off x="275174" y="-290274"/>
            <a:ext cx="5125801" cy="5706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cxnSp>
        <p:nvCxnSpPr>
          <p:cNvPr id="66" name="Google Shape;66;p15"/>
          <p:cNvCxnSpPr/>
          <p:nvPr/>
        </p:nvCxnSpPr>
        <p:spPr>
          <a:xfrm flipH="1">
            <a:off x="4810200" y="809625"/>
            <a:ext cx="4333800" cy="4333800"/>
          </a:xfrm>
          <a:prstGeom prst="straightConnector1">
            <a:avLst/>
          </a:prstGeom>
          <a:noFill/>
          <a:ln cap="flat" cmpd="sng" w="38100">
            <a:solidFill>
              <a:srgbClr val="C9CFD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15"/>
          <p:cNvCxnSpPr/>
          <p:nvPr/>
        </p:nvCxnSpPr>
        <p:spPr>
          <a:xfrm flipH="1">
            <a:off x="8294100" y="809625"/>
            <a:ext cx="849900" cy="8499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8" name="Google Shape;6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>
            <a:off x="7420753" y="3341897"/>
            <a:ext cx="2596651" cy="3554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15"/>
          <p:cNvCxnSpPr/>
          <p:nvPr/>
        </p:nvCxnSpPr>
        <p:spPr>
          <a:xfrm rot="10800000">
            <a:off x="-12" y="4566013"/>
            <a:ext cx="587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5"/>
          <p:cNvSpPr txBox="1"/>
          <p:nvPr/>
        </p:nvSpPr>
        <p:spPr>
          <a:xfrm>
            <a:off x="624225" y="564100"/>
            <a:ext cx="6572100" cy="15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45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Разработка web-приложения </a:t>
            </a:r>
            <a:br>
              <a:rPr lang="ru" sz="45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45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на Django</a:t>
            </a:r>
            <a:endParaRPr sz="45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624225" y="4242775"/>
            <a:ext cx="4554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Oswald Light"/>
                <a:ea typeface="Oswald Light"/>
                <a:cs typeface="Oswald Light"/>
                <a:sym typeface="Oswald Light"/>
              </a:rPr>
              <a:t>Лекция</a:t>
            </a:r>
            <a:r>
              <a:rPr lang="ru" sz="3000">
                <a:solidFill>
                  <a:srgbClr val="FFFFFF"/>
                </a:solidFill>
                <a:latin typeface="Oswald Light"/>
                <a:ea typeface="Oswald Light"/>
                <a:cs typeface="Oswald Light"/>
                <a:sym typeface="Oswald Light"/>
              </a:rPr>
              <a:t> #1</a:t>
            </a:r>
            <a:endParaRPr sz="3000">
              <a:solidFill>
                <a:srgbClr val="FFFFFF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72" name="Google Shape;72;p15"/>
          <p:cNvSpPr txBox="1"/>
          <p:nvPr>
            <p:ph idx="4294967295" type="subTitle"/>
          </p:nvPr>
        </p:nvSpPr>
        <p:spPr>
          <a:xfrm>
            <a:off x="624225" y="2299575"/>
            <a:ext cx="70767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>
                <a:solidFill>
                  <a:srgbClr val="FFFFFF"/>
                </a:solidFill>
                <a:latin typeface="Oswald Light"/>
                <a:ea typeface="Oswald Light"/>
                <a:cs typeface="Oswald Light"/>
                <a:sym typeface="Oswald Light"/>
              </a:rPr>
              <a:t>Знакомство </a:t>
            </a:r>
            <a:br>
              <a:rPr lang="ru" sz="3000">
                <a:solidFill>
                  <a:srgbClr val="FFFFFF"/>
                </a:solidFill>
                <a:latin typeface="Oswald Light"/>
                <a:ea typeface="Oswald Light"/>
                <a:cs typeface="Oswald Light"/>
                <a:sym typeface="Oswald Light"/>
              </a:rPr>
            </a:br>
            <a:r>
              <a:rPr lang="ru" sz="3000">
                <a:solidFill>
                  <a:srgbClr val="FFFFFF"/>
                </a:solidFill>
                <a:latin typeface="Oswald Light"/>
                <a:ea typeface="Oswald Light"/>
                <a:cs typeface="Oswald Light"/>
                <a:sym typeface="Oswald Light"/>
              </a:rPr>
              <a:t>с разработкой </a:t>
            </a:r>
            <a:br>
              <a:rPr lang="ru" sz="3000">
                <a:solidFill>
                  <a:srgbClr val="FFFFFF"/>
                </a:solidFill>
                <a:latin typeface="Oswald Light"/>
                <a:ea typeface="Oswald Light"/>
                <a:cs typeface="Oswald Light"/>
                <a:sym typeface="Oswald Light"/>
              </a:rPr>
            </a:br>
            <a:r>
              <a:rPr lang="ru" sz="3000">
                <a:solidFill>
                  <a:srgbClr val="FFFFFF"/>
                </a:solidFill>
                <a:latin typeface="Oswald Light"/>
                <a:ea typeface="Oswald Light"/>
                <a:cs typeface="Oswald Light"/>
                <a:sym typeface="Oswald Light"/>
              </a:rPr>
              <a:t>Django приложений</a:t>
            </a:r>
            <a:endParaRPr sz="3200">
              <a:solidFill>
                <a:srgbClr val="FFFFFF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/>
        </p:nvSpPr>
        <p:spPr>
          <a:xfrm>
            <a:off x="6095044" y="280350"/>
            <a:ext cx="28647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УНИВЕРСИТЕТ ИСКУССТВЕННОГО ИНТЕЛЛЕКТА</a:t>
            </a:r>
            <a:endParaRPr sz="9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66" name="Google Shape;166;p24"/>
          <p:cNvCxnSpPr/>
          <p:nvPr/>
        </p:nvCxnSpPr>
        <p:spPr>
          <a:xfrm rot="10800000">
            <a:off x="-19087" y="415519"/>
            <a:ext cx="6721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24"/>
          <p:cNvCxnSpPr/>
          <p:nvPr/>
        </p:nvCxnSpPr>
        <p:spPr>
          <a:xfrm>
            <a:off x="801644" y="9563"/>
            <a:ext cx="0" cy="5146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8" name="Google Shape;168;p24"/>
          <p:cNvPicPr preferRelativeResize="0"/>
          <p:nvPr/>
        </p:nvPicPr>
        <p:blipFill rotWithShape="1">
          <a:blip r:embed="rId3">
            <a:alphaModFix/>
          </a:blip>
          <a:srcRect b="0" l="17919" r="17919" t="0"/>
          <a:stretch/>
        </p:blipFill>
        <p:spPr>
          <a:xfrm>
            <a:off x="1365600" y="833000"/>
            <a:ext cx="1656826" cy="387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4"/>
          <p:cNvSpPr txBox="1"/>
          <p:nvPr>
            <p:ph type="ctrTitle"/>
          </p:nvPr>
        </p:nvSpPr>
        <p:spPr>
          <a:xfrm>
            <a:off x="3327675" y="83300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800">
                <a:latin typeface="Oswald"/>
                <a:ea typeface="Oswald"/>
                <a:cs typeface="Oswald"/>
                <a:sym typeface="Oswald"/>
              </a:rPr>
              <a:t>Практическая часть</a:t>
            </a:r>
            <a:endParaRPr sz="272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0" name="Google Shape;170;p24"/>
          <p:cNvSpPr txBox="1"/>
          <p:nvPr>
            <p:ph idx="1" type="subTitle"/>
          </p:nvPr>
        </p:nvSpPr>
        <p:spPr>
          <a:xfrm>
            <a:off x="3226725" y="1463800"/>
            <a:ext cx="5634900" cy="34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AutoNum type="arabicPeriod"/>
            </a:pPr>
            <a: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Создание проекта и необходимых приложений</a:t>
            </a:r>
            <a:b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AutoNum type="arabicPeriod"/>
            </a:pPr>
            <a: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Настройка моделей для каталога товаров: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-"/>
            </a:pPr>
            <a: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Создадим модель Product с полями, такими как название, описание, цена и изображение.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-"/>
            </a:pPr>
            <a: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Определим связи между моделями, если необходимо.</a:t>
            </a:r>
            <a:b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AutoNum type="arabicPeriod"/>
            </a:pPr>
            <a: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Создание шаблонов для отображения списка товаров и страницы товара: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-"/>
            </a:pPr>
            <a: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Создадим шаблон для списка товаров (products_list.html) с использованием шаблонного синтаксиса Django для отображения списка товаров.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-"/>
            </a:pPr>
            <a: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Создадим шаблон для страницы товара (product_detail.html) с детальной информацией о товаре.</a:t>
            </a:r>
            <a:b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AutoNum type="arabicPeriod"/>
            </a:pPr>
            <a: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Использование Generic Views для реализации логики просмотра товаров: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-"/>
            </a:pPr>
            <a: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Используем Generic Views, например, ListView для отображения списка товаров.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-"/>
            </a:pPr>
            <a: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Свяжем Generic Views с нашими созданными моделями Product.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-"/>
            </a:pPr>
            <a:r>
              <a:rPr lang="ru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Добавим логику для отображения страницы товара с помощью Generic Views, например, DetailView.</a:t>
            </a:r>
            <a:endParaRPr b="1"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0" l="21943" r="8679" t="0"/>
          <a:stretch/>
        </p:blipFill>
        <p:spPr>
          <a:xfrm>
            <a:off x="5187250" y="934550"/>
            <a:ext cx="3956751" cy="3804173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6095044" y="280350"/>
            <a:ext cx="28647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УНИВЕРСИТЕТ ИСКУССТВЕННОГО ИНТЕЛЛЕКТА</a:t>
            </a:r>
            <a:endParaRPr sz="9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79" name="Google Shape;79;p16"/>
          <p:cNvCxnSpPr/>
          <p:nvPr/>
        </p:nvCxnSpPr>
        <p:spPr>
          <a:xfrm rot="10800000">
            <a:off x="-19087" y="415519"/>
            <a:ext cx="6721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6"/>
          <p:cNvCxnSpPr/>
          <p:nvPr/>
        </p:nvCxnSpPr>
        <p:spPr>
          <a:xfrm>
            <a:off x="691894" y="9563"/>
            <a:ext cx="0" cy="5146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1168025" y="1730950"/>
            <a:ext cx="4494900" cy="28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1. Введение в Django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2. Работа с VSCode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3. Структура папок Django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4. MVT паттерн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5. Путь от запроса пользователя </a:t>
            </a:r>
            <a:b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до появления сайта в браузере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6. Generic Views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7. Практическая часть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1168025" y="934550"/>
            <a:ext cx="4347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Структура лекции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0" l="21952" r="19462" t="0"/>
          <a:stretch/>
        </p:blipFill>
        <p:spPr>
          <a:xfrm>
            <a:off x="7176000" y="3256700"/>
            <a:ext cx="1802551" cy="172949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/>
          <p:nvPr/>
        </p:nvSpPr>
        <p:spPr>
          <a:xfrm>
            <a:off x="1048200" y="932875"/>
            <a:ext cx="29988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67500" spcFirstLastPara="1" rIns="67500" wrap="square" tIns="3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268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Django: фреймворк для веб-приложений на Python</a:t>
            </a:r>
            <a:endParaRPr sz="47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br>
              <a:rPr lang="ru" sz="3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endParaRPr sz="3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89" name="Google Shape;89;p17"/>
          <p:cNvCxnSpPr/>
          <p:nvPr/>
        </p:nvCxnSpPr>
        <p:spPr>
          <a:xfrm rot="10800000">
            <a:off x="75" y="328444"/>
            <a:ext cx="6702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" name="Google Shape;90;p17"/>
          <p:cNvSpPr txBox="1"/>
          <p:nvPr/>
        </p:nvSpPr>
        <p:spPr>
          <a:xfrm>
            <a:off x="6063394" y="199181"/>
            <a:ext cx="286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УНИВЕРСИТЕТ ИСКУССТВЕННОГО ИНТЕЛЛЕКТА</a:t>
            </a:r>
            <a:endParaRPr b="0" i="0" sz="9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91" name="Google Shape;91;p17"/>
          <p:cNvCxnSpPr/>
          <p:nvPr/>
        </p:nvCxnSpPr>
        <p:spPr>
          <a:xfrm>
            <a:off x="461663" y="-1513"/>
            <a:ext cx="0" cy="5146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2" name="Google Shape;92;p17"/>
          <p:cNvPicPr preferRelativeResize="0"/>
          <p:nvPr/>
        </p:nvPicPr>
        <p:blipFill rotWithShape="1">
          <a:blip r:embed="rId4">
            <a:alphaModFix/>
          </a:blip>
          <a:srcRect b="0" l="15615" r="18387" t="0"/>
          <a:stretch/>
        </p:blipFill>
        <p:spPr>
          <a:xfrm>
            <a:off x="1082475" y="2601200"/>
            <a:ext cx="3140674" cy="20711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4395350" y="932875"/>
            <a:ext cx="3916500" cy="17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-3937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•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Инструменты для быстрой разработки безопасных и масштабируемых приложений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609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•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Удобная работа с базами данных, URL-ами, обработкой запросов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6096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Montserrat"/>
              <a:buChar char="•"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Множество встроенных функций, упрощающих разработку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475" y="2601200"/>
            <a:ext cx="3140675" cy="205485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/>
          <p:nvPr/>
        </p:nvSpPr>
        <p:spPr>
          <a:xfrm>
            <a:off x="1048200" y="932875"/>
            <a:ext cx="29988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67500" spcFirstLastPara="1" rIns="67500" wrap="square" tIns="3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Visual Studio Code (VSCode) для Python и Django</a:t>
            </a:r>
            <a:endParaRPr sz="2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br>
              <a:rPr lang="ru"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endParaRPr sz="2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00" name="Google Shape;100;p18"/>
          <p:cNvCxnSpPr/>
          <p:nvPr/>
        </p:nvCxnSpPr>
        <p:spPr>
          <a:xfrm rot="10800000">
            <a:off x="75" y="328444"/>
            <a:ext cx="6702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1" name="Google Shape;101;p18"/>
          <p:cNvSpPr txBox="1"/>
          <p:nvPr/>
        </p:nvSpPr>
        <p:spPr>
          <a:xfrm>
            <a:off x="6063394" y="199181"/>
            <a:ext cx="286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УНИВЕРСИТЕТ ИСКУССТВЕННОГО ИНТЕЛЛЕКТА</a:t>
            </a:r>
            <a:endParaRPr b="0" i="0" sz="9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02" name="Google Shape;102;p18"/>
          <p:cNvCxnSpPr/>
          <p:nvPr/>
        </p:nvCxnSpPr>
        <p:spPr>
          <a:xfrm>
            <a:off x="461663" y="-1513"/>
            <a:ext cx="0" cy="5146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18"/>
          <p:cNvSpPr txBox="1"/>
          <p:nvPr/>
        </p:nvSpPr>
        <p:spPr>
          <a:xfrm>
            <a:off x="4818775" y="870150"/>
            <a:ext cx="3402300" cy="17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VSCode — популярный редактор кода с широкими возможностями для работы с Python и Django, включая интеграцию с Git и плагины для улучшения функциональности.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Рекомендуемые расширения: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 Python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 Django Snippets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 Django Template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 Pylance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9800" y="3522775"/>
            <a:ext cx="1290949" cy="129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ctrTitle"/>
          </p:nvPr>
        </p:nvSpPr>
        <p:spPr>
          <a:xfrm>
            <a:off x="3638325" y="730900"/>
            <a:ext cx="53853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3000">
                <a:latin typeface="Oswald"/>
                <a:ea typeface="Oswald"/>
                <a:cs typeface="Oswald"/>
                <a:sym typeface="Oswald"/>
              </a:rPr>
              <a:t>Структура папок Django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10" name="Google Shape;110;p19"/>
          <p:cNvCxnSpPr/>
          <p:nvPr/>
        </p:nvCxnSpPr>
        <p:spPr>
          <a:xfrm rot="10800000">
            <a:off x="-19150" y="502825"/>
            <a:ext cx="91923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9"/>
          <p:cNvSpPr txBox="1"/>
          <p:nvPr/>
        </p:nvSpPr>
        <p:spPr>
          <a:xfrm rot="-5400000">
            <a:off x="-803606" y="3485944"/>
            <a:ext cx="2369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УНИВЕРСИТЕТ ИСКУССТВЕННОГО ИНТЕЛЛЕКТА</a:t>
            </a:r>
            <a:endParaRPr sz="9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12" name="Google Shape;112;p19"/>
          <p:cNvCxnSpPr/>
          <p:nvPr/>
        </p:nvCxnSpPr>
        <p:spPr>
          <a:xfrm>
            <a:off x="272700" y="13069"/>
            <a:ext cx="0" cy="2604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/>
          </a:blip>
          <a:srcRect b="0" l="26957" r="34554" t="0"/>
          <a:stretch/>
        </p:blipFill>
        <p:spPr>
          <a:xfrm>
            <a:off x="635900" y="969375"/>
            <a:ext cx="2312852" cy="3887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Наташа\корел\сувалкина\презентация НЕЙРОНКИ\ДОД\20.png" id="114" name="Google Shape;11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1550" y="981000"/>
            <a:ext cx="2312849" cy="388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 txBox="1"/>
          <p:nvPr/>
        </p:nvSpPr>
        <p:spPr>
          <a:xfrm>
            <a:off x="2995000" y="1720950"/>
            <a:ext cx="5523600" cy="17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-235799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projectname</a:t>
            </a: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/: Главная папка проекта Django. Содержит основные настройки проекта и маршрутизацию URL-ов.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5799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appname</a:t>
            </a: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/: Папка каждого Django приложения в проекте. Содержит views, models, templates и другие файлы.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5799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manage.py</a:t>
            </a: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Управляющий скрипт Django для различных задач.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5799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settings.py</a:t>
            </a: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Основные настройки проекта Django, такие как база данных и статические файлы.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5799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urls.py</a:t>
            </a: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Определяет URL-адреса приложения и их обработчики.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0"/>
          <p:cNvPicPr preferRelativeResize="0"/>
          <p:nvPr/>
        </p:nvPicPr>
        <p:blipFill rotWithShape="1">
          <a:blip r:embed="rId3">
            <a:alphaModFix/>
          </a:blip>
          <a:srcRect b="0" l="24265" r="24260" t="0"/>
          <a:stretch/>
        </p:blipFill>
        <p:spPr>
          <a:xfrm>
            <a:off x="5662825" y="934550"/>
            <a:ext cx="3481175" cy="380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/>
        </p:nvSpPr>
        <p:spPr>
          <a:xfrm>
            <a:off x="6095044" y="280350"/>
            <a:ext cx="28647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УНИВЕРСИТЕТ ИСКУССТВЕННОГО ИНТЕЛЛЕКТА</a:t>
            </a:r>
            <a:endParaRPr sz="9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22" name="Google Shape;122;p20"/>
          <p:cNvCxnSpPr/>
          <p:nvPr/>
        </p:nvCxnSpPr>
        <p:spPr>
          <a:xfrm rot="10800000">
            <a:off x="-19087" y="415519"/>
            <a:ext cx="6721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20"/>
          <p:cNvCxnSpPr/>
          <p:nvPr/>
        </p:nvCxnSpPr>
        <p:spPr>
          <a:xfrm>
            <a:off x="691894" y="9563"/>
            <a:ext cx="0" cy="5146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" name="Google Shape;124;p20"/>
          <p:cNvSpPr txBox="1"/>
          <p:nvPr>
            <p:ph idx="1" type="subTitle"/>
          </p:nvPr>
        </p:nvSpPr>
        <p:spPr>
          <a:xfrm>
            <a:off x="1168025" y="1990025"/>
            <a:ext cx="4206300" cy="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Каждое приложение в Django должно </a:t>
            </a:r>
            <a:b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отвечать за конкретную функциональность. 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1168025" y="837325"/>
            <a:ext cx="4347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Разделение логики на приложения в Django</a:t>
            </a:r>
            <a:endParaRPr sz="2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529575" y="2567725"/>
            <a:ext cx="4748400" cy="17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-235799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•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Улучшает масштабируемость и повторное использование кода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5799" lvl="0" marL="6096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•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Повышает читаемость и облегчает совместную разработку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5799" lvl="0" marL="6096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•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Каждое приложение отвечает за определенную функциональность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5799" lvl="0" marL="6096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•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Обеспечивает более четкую структуру проекта и эффективное управление кодом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5799" lvl="0" marL="609600" rtl="0" algn="l">
              <a:lnSpc>
                <a:spcPct val="100000"/>
              </a:lnSpc>
              <a:spcBef>
                <a:spcPts val="700"/>
              </a:spcBef>
              <a:spcAft>
                <a:spcPts val="700"/>
              </a:spcAft>
              <a:buClr>
                <a:schemeClr val="dk1"/>
              </a:buClr>
              <a:buSzPts val="1200"/>
              <a:buFont typeface="Montserrat"/>
              <a:buChar char="•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Делает проект более гибким, модульным и легким в поддержке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1"/>
          <p:cNvPicPr preferRelativeResize="0"/>
          <p:nvPr/>
        </p:nvPicPr>
        <p:blipFill rotWithShape="1">
          <a:blip r:embed="rId3">
            <a:alphaModFix/>
          </a:blip>
          <a:srcRect b="25517" l="0" r="0" t="8134"/>
          <a:stretch/>
        </p:blipFill>
        <p:spPr>
          <a:xfrm>
            <a:off x="1117800" y="1785175"/>
            <a:ext cx="2929197" cy="2911652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/>
          <p:nvPr/>
        </p:nvSpPr>
        <p:spPr>
          <a:xfrm>
            <a:off x="1048200" y="873725"/>
            <a:ext cx="29988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67500" spcFirstLastPara="1" rIns="67500" wrap="square" tIns="337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MVT паттерн</a:t>
            </a:r>
            <a:br>
              <a:rPr lang="r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 rot="10800000">
            <a:off x="75" y="328444"/>
            <a:ext cx="6702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" name="Google Shape;134;p21"/>
          <p:cNvSpPr txBox="1"/>
          <p:nvPr/>
        </p:nvSpPr>
        <p:spPr>
          <a:xfrm>
            <a:off x="6063394" y="199181"/>
            <a:ext cx="286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УНИВЕРСИТЕТ ИСКУССТВЕННОГО ИНТЕЛЛЕКТА</a:t>
            </a:r>
            <a:endParaRPr b="0" i="0" sz="9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35" name="Google Shape;135;p21"/>
          <p:cNvCxnSpPr/>
          <p:nvPr/>
        </p:nvCxnSpPr>
        <p:spPr>
          <a:xfrm>
            <a:off x="461663" y="-1513"/>
            <a:ext cx="0" cy="5146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6" name="Google Shape;136;p21"/>
          <p:cNvSpPr txBox="1"/>
          <p:nvPr/>
        </p:nvSpPr>
        <p:spPr>
          <a:xfrm>
            <a:off x="4206425" y="813400"/>
            <a:ext cx="4100400" cy="17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-242149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•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Model: Представляет данные </a:t>
            </a:r>
            <a:b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 правила доступа к ним.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42149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•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View: Обрабатывает запросы, взаимодействует с данными и формирует ответы для отображения.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42149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•"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Template: Отображает данные </a:t>
            </a:r>
            <a:b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 составляет пользовательский интерфейс.</a:t>
            </a:r>
            <a:b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MVT в Django позволяет эффективно разделять и организовывать функциональность для более простой разработки, тестирования </a:t>
            </a:r>
            <a:b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 поддержки веб-приложений.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2600" y="1572275"/>
            <a:ext cx="6582050" cy="1906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Наташа\корел\сувалкина\презентация НЕЙРОНКИ\ДОД\20.png" id="143" name="Google Shape;143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794" y="1522406"/>
            <a:ext cx="8072438" cy="362111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22"/>
          <p:cNvCxnSpPr/>
          <p:nvPr/>
        </p:nvCxnSpPr>
        <p:spPr>
          <a:xfrm rot="10800000">
            <a:off x="10631" y="326044"/>
            <a:ext cx="6702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2"/>
          <p:cNvSpPr txBox="1"/>
          <p:nvPr/>
        </p:nvSpPr>
        <p:spPr>
          <a:xfrm>
            <a:off x="6063394" y="196781"/>
            <a:ext cx="286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УНИВЕРСИТЕТ ИСКУССТВЕННОГО ИНТЕЛЛЕКТА</a:t>
            </a:r>
            <a:endParaRPr sz="9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6" name="Google Shape;146;p22"/>
          <p:cNvSpPr txBox="1"/>
          <p:nvPr>
            <p:ph type="title"/>
          </p:nvPr>
        </p:nvSpPr>
        <p:spPr>
          <a:xfrm>
            <a:off x="759775" y="813919"/>
            <a:ext cx="84828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200">
                <a:latin typeface="Oswald"/>
                <a:ea typeface="Oswald"/>
                <a:cs typeface="Oswald"/>
                <a:sym typeface="Oswald"/>
              </a:rPr>
              <a:t>Путь от запроса до появления сайта в браузере</a:t>
            </a:r>
            <a:endParaRPr sz="32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1028200" y="3278125"/>
            <a:ext cx="7641600" cy="186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1. </a:t>
            </a:r>
            <a:r>
              <a:rPr b="1"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Пользовательский запрос</a:t>
            </a: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Пользователь отправляет запрос через браузер.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2. </a:t>
            </a:r>
            <a:r>
              <a:rPr b="1"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Обработка в Django</a:t>
            </a: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Запрос обрабатывается через URL-маршрутизацию до представления </a:t>
            </a:r>
            <a:b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(view) Django.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b="1"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Логика и данные</a:t>
            </a: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Представление взаимодействует с данными, обрабатывает логику </a:t>
            </a:r>
            <a:b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 генерирует контент для ответа.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4. </a:t>
            </a:r>
            <a:r>
              <a:rPr b="1"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Отправка ответа</a:t>
            </a: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Сформированный ответ отправляется на сервер и возвращается пользователю.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5. </a:t>
            </a:r>
            <a:r>
              <a:rPr b="1"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Обработка браузером</a:t>
            </a: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Браузер получает ответ, парсит HTML и загружает связанные файлы (css, js, картинки и др. статика).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523"/>
              <a:buNone/>
            </a:pP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6. </a:t>
            </a:r>
            <a:r>
              <a:rPr b="1"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Отображение страницы</a:t>
            </a: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Полученная страница отображается на экране браузера.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 rotWithShape="1">
          <a:blip r:embed="rId3">
            <a:alphaModFix/>
          </a:blip>
          <a:srcRect b="18447" l="0" r="0" t="18441"/>
          <a:stretch/>
        </p:blipFill>
        <p:spPr>
          <a:xfrm>
            <a:off x="5389150" y="3564650"/>
            <a:ext cx="3754852" cy="157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/>
          <p:nvPr/>
        </p:nvSpPr>
        <p:spPr>
          <a:xfrm rot="-5400000">
            <a:off x="-803606" y="3485944"/>
            <a:ext cx="2369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УНИВЕРСИТЕТ ИСКУССТВЕННОГО ИНТЕЛЛЕКТА</a:t>
            </a:r>
            <a:endParaRPr sz="9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55" name="Google Shape;155;p23"/>
          <p:cNvCxnSpPr/>
          <p:nvPr/>
        </p:nvCxnSpPr>
        <p:spPr>
          <a:xfrm>
            <a:off x="272700" y="13069"/>
            <a:ext cx="0" cy="2604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6" name="Google Shape;156;p23"/>
          <p:cNvPicPr preferRelativeResize="0"/>
          <p:nvPr/>
        </p:nvPicPr>
        <p:blipFill rotWithShape="1">
          <a:blip r:embed="rId4">
            <a:alphaModFix/>
          </a:blip>
          <a:srcRect b="10122" l="0" r="-492" t="32234"/>
          <a:stretch/>
        </p:blipFill>
        <p:spPr>
          <a:xfrm>
            <a:off x="1110925" y="3564650"/>
            <a:ext cx="4126802" cy="157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/>
          <p:cNvSpPr txBox="1"/>
          <p:nvPr/>
        </p:nvSpPr>
        <p:spPr>
          <a:xfrm>
            <a:off x="1016575" y="327181"/>
            <a:ext cx="70818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Generic Views</a:t>
            </a:r>
            <a:endParaRPr i="0" sz="3600" u="none" cap="none" strike="noStrike">
              <a:solidFill>
                <a:srgbClr val="2763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1024654" y="957950"/>
            <a:ext cx="7812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rPr>
              <a:t>Предварительно созданные представления в Django, упрощают разработку веб-приложений.</a:t>
            </a:r>
            <a:endParaRPr sz="2300">
              <a:solidFill>
                <a:schemeClr val="dk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159" name="Google Shape;159;p23"/>
          <p:cNvSpPr txBox="1"/>
          <p:nvPr>
            <p:ph idx="4294967295" type="body"/>
          </p:nvPr>
        </p:nvSpPr>
        <p:spPr>
          <a:xfrm>
            <a:off x="1016575" y="1573600"/>
            <a:ext cx="4276800" cy="26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Generic Views: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314999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-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Упрощенная разработка: Быстрая создание CRUD операций без длинного кода.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314999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-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Гибкость и масштабируемость: Быстрая реализация функций обработки запросов.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314999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-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Сокращение кода: Уменьшение повторяющегося кода и улучшение его читаемости.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23"/>
          <p:cNvSpPr txBox="1"/>
          <p:nvPr>
            <p:ph idx="4294967295" type="body"/>
          </p:nvPr>
        </p:nvSpPr>
        <p:spPr>
          <a:xfrm>
            <a:off x="5318625" y="1573600"/>
            <a:ext cx="3714900" cy="26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Стандартный Подход: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314999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-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Ручное создание представлений: Необходимость кодирования для каждой операции CRUD.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314999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-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Больше кода: Повторное создание кода для различных операций.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314999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-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Увеличенные усилия: Больше времени на разработку и отладку.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018"/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